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7" r:id="rId2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1" autoAdjust="0"/>
  </p:normalViewPr>
  <p:slideViewPr>
    <p:cSldViewPr>
      <p:cViewPr>
        <p:scale>
          <a:sx n="107" d="100"/>
          <a:sy n="107" d="100"/>
        </p:scale>
        <p:origin x="-84" y="-5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76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D3D38-6472-4B2C-B5BC-13EA9279405F}" type="datetimeFigureOut">
              <a:rPr lang="fr-FR" smtClean="0"/>
              <a:t>26/02/2012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322E5-CB1B-48D9-A848-BA897F943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91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FECD-7A8F-4835-8C71-32F223BB9837}" type="datetime1">
              <a:rPr lang="fr-FR" smtClean="0"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8B45-EF91-49BC-B4C3-5AD5CCBA8F0D}" type="datetime1">
              <a:rPr lang="fr-FR" smtClean="0"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F897-BEBF-470E-8573-6E2B6D861207}" type="datetime1">
              <a:rPr lang="fr-FR" smtClean="0"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C0AF-3555-4BCF-9F5E-93A0AF0B383B}" type="datetime1">
              <a:rPr lang="fr-FR" smtClean="0"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1CDA-691E-4106-917D-AC443407685C}" type="datetime1">
              <a:rPr lang="fr-FR" smtClean="0"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C082-E023-4861-A997-36D84578B278}" type="datetime1">
              <a:rPr lang="fr-FR" smtClean="0"/>
              <a:t>26/02/2012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D3C-DC2A-4776-B76B-7429DD88AAD2}" type="datetime1">
              <a:rPr lang="fr-FR" smtClean="0"/>
              <a:t>26/02/2012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EFD6-B0AE-4C79-9C95-715EF915CD70}" type="datetime1">
              <a:rPr lang="fr-FR" smtClean="0"/>
              <a:t>26/02/2012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8A06-54E7-432D-B165-09ABEAF44B28}" type="datetime1">
              <a:rPr lang="fr-FR" smtClean="0"/>
              <a:t>26/02/2012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86BE-48BB-4218-9D27-9D5591EF191A}" type="datetime1">
              <a:rPr lang="fr-FR" smtClean="0"/>
              <a:t>26/02/2012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A6B-8D5C-4829-897B-1541C2692A62}" type="datetime1">
              <a:rPr lang="fr-FR" smtClean="0"/>
              <a:t>26/02/2012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A4F2-5DDD-4A5D-9C84-8D14810CAF35}" type="datetime1">
              <a:rPr lang="fr-FR" smtClean="0"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89E4-68FF-470D-8ABB-CC103555ADF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dissolv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9502"/>
            <a:ext cx="8208912" cy="1008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7200" b="1" spc="600" dirty="0" smtClean="0">
                <a:solidFill>
                  <a:srgbClr val="0070C0"/>
                </a:solidFill>
              </a:rPr>
              <a:t>EAU-SOLEIL</a:t>
            </a:r>
            <a:endParaRPr lang="fr-FR" sz="7200" spc="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1635646"/>
            <a:ext cx="6400800" cy="1314450"/>
          </a:xfrm>
        </p:spPr>
        <p:txBody>
          <a:bodyPr>
            <a:no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</a:rPr>
              <a:t>SOLidarité</a:t>
            </a:r>
            <a:r>
              <a:rPr lang="fr-FR" sz="2400" b="1" dirty="0" smtClean="0">
                <a:solidFill>
                  <a:srgbClr val="0070C0"/>
                </a:solidFill>
              </a:rPr>
              <a:t> Et Initiatives Locales</a:t>
            </a:r>
          </a:p>
          <a:p>
            <a:r>
              <a:rPr lang="fr-FR" sz="1200" b="1" dirty="0" smtClean="0">
                <a:solidFill>
                  <a:srgbClr val="0070C0"/>
                </a:solidFill>
              </a:rPr>
              <a:t>Association Loi de 1901</a:t>
            </a:r>
          </a:p>
          <a:p>
            <a:r>
              <a:rPr lang="fr-FR" sz="1200" b="1" dirty="0" smtClean="0">
                <a:solidFill>
                  <a:srgbClr val="0070C0"/>
                </a:solidFill>
              </a:rPr>
              <a:t>767 rue du </a:t>
            </a:r>
            <a:r>
              <a:rPr lang="fr-FR" sz="1200" b="1" dirty="0" err="1" smtClean="0">
                <a:solidFill>
                  <a:srgbClr val="0070C0"/>
                </a:solidFill>
              </a:rPr>
              <a:t>Brocey</a:t>
            </a:r>
            <a:endParaRPr lang="fr-FR" sz="1200" b="1" dirty="0" smtClean="0">
              <a:solidFill>
                <a:srgbClr val="0070C0"/>
              </a:solidFill>
            </a:endParaRPr>
          </a:p>
          <a:p>
            <a:r>
              <a:rPr lang="fr-FR" sz="1200" b="1" dirty="0" smtClean="0">
                <a:solidFill>
                  <a:srgbClr val="0070C0"/>
                </a:solidFill>
              </a:rPr>
              <a:t>38920 CROLLES</a:t>
            </a:r>
          </a:p>
          <a:p>
            <a:r>
              <a:rPr lang="fr-FR" sz="1200" b="1" dirty="0" smtClean="0">
                <a:solidFill>
                  <a:srgbClr val="0070C0"/>
                </a:solidFill>
              </a:rPr>
              <a:t>http://www.eau-soleil.org  -  contact@eau-soleil.org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logo-eau-soleil-base-76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1844"/>
            <a:ext cx="9048750" cy="1821656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8496944" cy="936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Elevage intégré – 1 -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8064896" cy="3168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2400" dirty="0" smtClean="0"/>
              <a:t>Le projet a démarré </a:t>
            </a:r>
            <a:r>
              <a:rPr lang="fr-FR" sz="2400" b="1" dirty="0" smtClean="0"/>
              <a:t>en 2009 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fr-FR" sz="1800" dirty="0"/>
              <a:t>Mise en culture de 5 hectares de rizière. Les rendements sont de 5 tonnes/ha. 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fr-FR" sz="1800" dirty="0"/>
              <a:t>Une partie de la récolte est distribuée aux indigents, l’autre partie est réinvestie pour la campagne suivante.</a:t>
            </a:r>
          </a:p>
          <a:p>
            <a:pPr marL="0" indent="0"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En 2010</a:t>
            </a:r>
            <a:r>
              <a:rPr lang="fr-FR" sz="2400" dirty="0" smtClean="0"/>
              <a:t>, la rizière est étendue à 10 hectares</a:t>
            </a:r>
          </a:p>
          <a:p>
            <a:pPr marL="265113" lvl="1" indent="-265113">
              <a:buFont typeface="Wingdings" pitchFamily="2" charset="2"/>
              <a:buChar char="Ø"/>
            </a:pPr>
            <a:r>
              <a:rPr lang="fr-FR" sz="1800" dirty="0" smtClean="0"/>
              <a:t>Avec un financement du </a:t>
            </a:r>
            <a:r>
              <a:rPr lang="fr-FR" sz="1800" b="1" dirty="0" smtClean="0"/>
              <a:t>SIERG </a:t>
            </a:r>
            <a:r>
              <a:rPr lang="fr-FR" sz="1800" dirty="0" smtClean="0"/>
              <a:t>pour l’achat d’une motopompe</a:t>
            </a:r>
          </a:p>
          <a:p>
            <a:pPr marL="265113" lvl="1" indent="-265113">
              <a:buFont typeface="Wingdings" pitchFamily="2" charset="2"/>
              <a:buChar char="Ø"/>
            </a:pPr>
            <a:r>
              <a:rPr lang="fr-FR" sz="1800" dirty="0" smtClean="0"/>
              <a:t>Début d’un atelier élevage: achat de deux bœufs, financés par </a:t>
            </a:r>
            <a:r>
              <a:rPr lang="fr-FR" sz="1800" b="1" dirty="0" smtClean="0"/>
              <a:t>eau-soleil</a:t>
            </a:r>
            <a:endParaRPr lang="fr-FR" sz="1800" dirty="0" smtClean="0"/>
          </a:p>
          <a:p>
            <a:pPr marL="265113" lvl="1" indent="-265113">
              <a:buFont typeface="Wingdings" pitchFamily="2" charset="2"/>
              <a:buChar char="Ø"/>
            </a:pPr>
            <a:r>
              <a:rPr lang="fr-FR" sz="1800" dirty="0" smtClean="0"/>
              <a:t>Cette année là, 20 tonnes de riz ont pu être distribuées, plusieurs chômeurs ont pu être embauchés</a:t>
            </a:r>
          </a:p>
          <a:p>
            <a:pPr marL="265113" lvl="1" indent="-265113">
              <a:buFont typeface="Wingdings" pitchFamily="2" charset="2"/>
              <a:buChar char="Ø"/>
            </a:pPr>
            <a:r>
              <a:rPr lang="fr-FR" sz="1800" dirty="0" smtClean="0"/>
              <a:t>Un hectare est planté en tomate industrielle: résultats financiers décevants malgré l’existence de débouchés (prix de vente trop bas)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10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2009 démarrage </a:t>
            </a:r>
            <a:r>
              <a:rPr lang="fr-FR" sz="2800" b="1" spc="600" dirty="0" smtClean="0">
                <a:solidFill>
                  <a:srgbClr val="0070C0"/>
                </a:solidFill>
              </a:rPr>
              <a:t>du projet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Mise en culture de 5 hectares de rizière (rendement de  5 tonnes/ha)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Distribution festive de la récolte aux indigents de Rosso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11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rolles\Pictures\attachments_recolte riz04_06_2010\attachments_recolte riz 2 04_06_2010\DSCF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r="4173" b="12714"/>
          <a:stretch>
            <a:fillRect/>
          </a:stretch>
        </p:blipFill>
        <p:spPr bwMode="auto">
          <a:xfrm>
            <a:off x="323528" y="1635646"/>
            <a:ext cx="4070347" cy="296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Maryvonne\Mes documents\Nangadef\riziere\Photos Sylvie\SCH-2009DESTINATION-SENEGAL_317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5646"/>
            <a:ext cx="4414474" cy="29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2010 évolution…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1"/>
            <a:r>
              <a:rPr lang="fr-FR" sz="1800" dirty="0" smtClean="0"/>
              <a:t>Achat d’une motopompe Avec un financement du SIERG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20 tonnes de riz récoltées et diversification </a:t>
            </a:r>
            <a:r>
              <a:rPr lang="fr-FR" dirty="0" smtClean="0"/>
              <a:t>sur</a:t>
            </a:r>
            <a:r>
              <a:rPr lang="fr-FR" dirty="0" smtClean="0"/>
              <a:t> </a:t>
            </a:r>
            <a:r>
              <a:rPr lang="fr-FR" dirty="0" smtClean="0"/>
              <a:t>1 hectare de tomates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12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rolles\Documents\documents daniel\Mes documents Daniel\Mes images\SENEGAL\riziere Rosso\photos Fred 2012\motopomp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8436"/>
          <a:stretch>
            <a:fillRect/>
          </a:stretch>
        </p:blipFill>
        <p:spPr bwMode="auto">
          <a:xfrm>
            <a:off x="467544" y="1635646"/>
            <a:ext cx="3997158" cy="29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rolles\Documents\documents daniel\Mes documents Daniel\Mes images\SENEGAL\vie à rosso\P30900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t="15893"/>
          <a:stretch>
            <a:fillRect/>
          </a:stretch>
        </p:blipFill>
        <p:spPr bwMode="auto">
          <a:xfrm>
            <a:off x="4644008" y="1635646"/>
            <a:ext cx="4259378" cy="28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2010 évolution…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1"/>
            <a:r>
              <a:rPr lang="fr-FR" sz="1800" dirty="0" smtClean="0"/>
              <a:t>Tomates Séchées:  les débouchés  sont peu rémunérateurs…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Mais 20 tonnes de riz sont distribuées, plusieurs chômeurs sont embauchés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13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rolles\Documents\documents daniel\Mes documents Daniel\Mes images\SENEGAL\vie à rosso\P3090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1644781"/>
            <a:ext cx="4259378" cy="28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daniel\Mes documents Daniel\Mes images\SENEGAL\agriculture 2009\CIMG42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15922"/>
          <a:stretch>
            <a:fillRect/>
          </a:stretch>
        </p:blipFill>
        <p:spPr bwMode="auto">
          <a:xfrm>
            <a:off x="323528" y="1635646"/>
            <a:ext cx="4253124" cy="28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8496944" cy="936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Elevage intégré – 2 -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8064896" cy="3168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2900" b="1" dirty="0" smtClean="0"/>
              <a:t>En 2011</a:t>
            </a:r>
            <a:r>
              <a:rPr lang="fr-FR" sz="2900" dirty="0" smtClean="0"/>
              <a:t>, la rizière s’agrandit sur 20 hectares et est financée à 100% par les Vétérans</a:t>
            </a:r>
          </a:p>
          <a:p>
            <a:pPr marL="0" indent="0">
              <a:buNone/>
            </a:pPr>
            <a:endParaRPr lang="fr-FR" sz="2900" dirty="0" smtClean="0"/>
          </a:p>
          <a:p>
            <a:pPr marL="0" indent="0">
              <a:buNone/>
            </a:pPr>
            <a:r>
              <a:rPr lang="fr-FR" sz="2900" dirty="0" smtClean="0"/>
              <a:t>Un terrain de 800 m2, donné par la Municipalité de ROSSO va permettre  </a:t>
            </a:r>
            <a:r>
              <a:rPr lang="fr-FR" sz="2900" b="1" dirty="0" smtClean="0"/>
              <a:t>(en 2012) </a:t>
            </a:r>
            <a:r>
              <a:rPr lang="fr-FR" sz="2900" dirty="0" smtClean="0"/>
              <a:t>avec </a:t>
            </a:r>
            <a:r>
              <a:rPr lang="fr-FR" sz="2900" dirty="0" smtClean="0"/>
              <a:t>l’aide d’eau-soleil </a:t>
            </a:r>
            <a:r>
              <a:rPr lang="fr-FR" sz="2900" dirty="0" smtClean="0"/>
              <a:t>:</a:t>
            </a:r>
          </a:p>
          <a:p>
            <a:pPr marL="0" indent="0">
              <a:buNone/>
            </a:pPr>
            <a:endParaRPr lang="fr-FR" sz="2900" dirty="0" smtClean="0"/>
          </a:p>
          <a:p>
            <a:pPr>
              <a:buFont typeface="Wingdings" pitchFamily="2" charset="2"/>
              <a:buChar char="Ø"/>
            </a:pPr>
            <a:r>
              <a:rPr lang="fr-FR" sz="2100" dirty="0" smtClean="0"/>
              <a:t>La construction d’un mur d’enceinte pour la « ferme »</a:t>
            </a:r>
          </a:p>
          <a:p>
            <a:pPr>
              <a:buFont typeface="Wingdings" pitchFamily="2" charset="2"/>
              <a:buChar char="Ø"/>
            </a:pPr>
            <a:r>
              <a:rPr lang="fr-FR" sz="2100" dirty="0" smtClean="0"/>
              <a:t>La construction d’un grenier à riz,</a:t>
            </a:r>
          </a:p>
          <a:p>
            <a:pPr>
              <a:buFont typeface="Wingdings" pitchFamily="2" charset="2"/>
              <a:buChar char="Ø"/>
            </a:pPr>
            <a:r>
              <a:rPr lang="fr-FR" sz="2100" dirty="0" smtClean="0"/>
              <a:t>La Construction d’une étable pour 6 bœufs, </a:t>
            </a:r>
          </a:p>
          <a:p>
            <a:pPr>
              <a:buFont typeface="Wingdings" pitchFamily="2" charset="2"/>
              <a:buChar char="Ø"/>
            </a:pPr>
            <a:r>
              <a:rPr lang="fr-FR" sz="2100" dirty="0" smtClean="0"/>
              <a:t>La Construction d’un poulailler (300 poules pondeuses + 300 poulets d’élevage)</a:t>
            </a:r>
          </a:p>
          <a:p>
            <a:pPr>
              <a:buNone/>
            </a:pPr>
            <a:r>
              <a:rPr lang="fr-FR" sz="2100" dirty="0" smtClean="0"/>
              <a:t> </a:t>
            </a:r>
          </a:p>
          <a:p>
            <a:pPr>
              <a:buNone/>
            </a:pPr>
            <a:r>
              <a:rPr lang="fr-FR" sz="2100" dirty="0"/>
              <a:t> </a:t>
            </a:r>
            <a:endParaRPr lang="fr-FR" sz="2100" dirty="0" smtClean="0"/>
          </a:p>
          <a:p>
            <a:pPr>
              <a:buNone/>
            </a:pPr>
            <a:r>
              <a:rPr lang="fr-FR" sz="2100" dirty="0"/>
              <a:t> </a:t>
            </a:r>
            <a:endParaRPr lang="fr-FR" sz="2100" dirty="0" smtClean="0"/>
          </a:p>
          <a:p>
            <a:pPr>
              <a:buFont typeface="Wingdings" pitchFamily="2" charset="2"/>
              <a:buChar char="Ø"/>
            </a:pPr>
            <a:endParaRPr lang="fr-FR" sz="2100" dirty="0"/>
          </a:p>
          <a:p>
            <a:pPr>
              <a:buFont typeface="Wingdings" pitchFamily="2" charset="2"/>
              <a:buChar char="Ø"/>
            </a:pPr>
            <a:endParaRPr lang="fr-FR" sz="2100" dirty="0" smtClean="0"/>
          </a:p>
          <a:p>
            <a:pPr>
              <a:buFont typeface="Wingdings" pitchFamily="2" charset="2"/>
              <a:buChar char="Ø"/>
            </a:pPr>
            <a:endParaRPr lang="fr-FR" sz="2100" dirty="0"/>
          </a:p>
          <a:p>
            <a:pPr>
              <a:buFont typeface="Wingdings" pitchFamily="2" charset="2"/>
              <a:buChar char="Ø"/>
            </a:pPr>
            <a:endParaRPr lang="fr-FR" sz="2100" dirty="0" smtClean="0"/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2400" b="1" dirty="0"/>
          </a:p>
          <a:p>
            <a:pPr>
              <a:buNone/>
            </a:pPr>
            <a:endParaRPr lang="fr-FR" sz="24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14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Rizière Communautaire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2012 </a:t>
            </a:r>
            <a:r>
              <a:rPr lang="fr-FR" sz="2800" b="1" spc="600" dirty="0" smtClean="0">
                <a:solidFill>
                  <a:srgbClr val="0070C0"/>
                </a:solidFill>
              </a:rPr>
              <a:t>stockage &amp; élevage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1"/>
            <a:r>
              <a:rPr lang="fr-FR" sz="1800" dirty="0" smtClean="0"/>
              <a:t>Sur le terrain de 800 m2, donné par la Municipalité de ROSSO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Janvier 2012: construction du mur de la ferme </a:t>
            </a:r>
            <a:r>
              <a:rPr lang="fr-FR" dirty="0" smtClean="0"/>
              <a:t>- financement eau-soleil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15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rolles\Documents\documents daniel\Mes documents Daniel\Mes images\SENEGAL\mur de la ferme-dec2011\IMG_13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7654"/>
            <a:ext cx="3562184" cy="2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rolles\Pictures\sénégal janvier fevrier 2012\28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" b="4777"/>
          <a:stretch>
            <a:fillRect/>
          </a:stretch>
        </p:blipFill>
        <p:spPr bwMode="auto">
          <a:xfrm>
            <a:off x="4716016" y="1707654"/>
            <a:ext cx="3920075" cy="26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8496944" cy="936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Projets </a:t>
            </a:r>
            <a:r>
              <a:rPr lang="fr-FR" sz="2800" b="1" spc="600" dirty="0" smtClean="0">
                <a:solidFill>
                  <a:srgbClr val="0070C0"/>
                </a:solidFill>
              </a:rPr>
              <a:t>d’Avenir – 1 -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8064896" cy="32403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sz="3600" dirty="0" smtClean="0"/>
              <a:t>Adduction d’eau potable</a:t>
            </a:r>
          </a:p>
          <a:p>
            <a:pPr>
              <a:buFont typeface="Wingdings" pitchFamily="2" charset="2"/>
              <a:buChar char="Ø"/>
            </a:pPr>
            <a:r>
              <a:rPr lang="fr-FR" sz="2900" dirty="0" smtClean="0"/>
              <a:t>Un réseau sommaire alimente la ville de ROSSO. Il comprend:</a:t>
            </a:r>
          </a:p>
          <a:p>
            <a:pPr lvl="1"/>
            <a:r>
              <a:rPr lang="fr-FR" sz="2900" dirty="0" smtClean="0"/>
              <a:t>Pompage dans la nappe phréatique (risques de pollution dus aux herbicides utilisés sur les rizières)</a:t>
            </a:r>
          </a:p>
          <a:p>
            <a:pPr lvl="1"/>
            <a:r>
              <a:rPr lang="fr-FR" sz="2900" dirty="0" smtClean="0"/>
              <a:t>Un château d’eau vétuste, des bornes fontaines insuffisantes</a:t>
            </a:r>
          </a:p>
          <a:p>
            <a:pPr>
              <a:buFont typeface="Wingdings" pitchFamily="2" charset="2"/>
              <a:buChar char="Ø"/>
            </a:pPr>
            <a:r>
              <a:rPr lang="fr-FR" sz="2900" dirty="0" smtClean="0"/>
              <a:t>Les besoins:</a:t>
            </a:r>
          </a:p>
          <a:p>
            <a:pPr lvl="1"/>
            <a:r>
              <a:rPr lang="fr-FR" sz="2900" dirty="0" smtClean="0"/>
              <a:t>Revoir le schéma général du réseau (besoins d’ingénierie)</a:t>
            </a:r>
          </a:p>
          <a:p>
            <a:pPr lvl="1"/>
            <a:r>
              <a:rPr lang="fr-FR" sz="2900" dirty="0" smtClean="0"/>
              <a:t>Amener l’eau à la ferme des Vétérans et au dispensaire de ROSSO.</a:t>
            </a:r>
          </a:p>
          <a:p>
            <a:pPr marL="342900" lvl="2" indent="-342900">
              <a:buFont typeface="Wingdings" pitchFamily="2" charset="2"/>
              <a:buChar char="Ø"/>
            </a:pPr>
            <a:r>
              <a:rPr lang="fr-FR" sz="2900" dirty="0" smtClean="0"/>
              <a:t>Assainissement ?</a:t>
            </a:r>
          </a:p>
          <a:p>
            <a:pPr>
              <a:buNone/>
            </a:pPr>
            <a:endParaRPr lang="fr-FR" sz="2400" b="1" dirty="0" smtClean="0"/>
          </a:p>
          <a:p>
            <a:pPr marL="0" indent="0">
              <a:buNone/>
            </a:pPr>
            <a:r>
              <a:rPr lang="fr-FR" sz="3600" b="1" dirty="0" smtClean="0"/>
              <a:t>En </a:t>
            </a:r>
            <a:r>
              <a:rPr lang="fr-FR" sz="3600" b="1" dirty="0" smtClean="0"/>
              <a:t>2013</a:t>
            </a:r>
            <a:r>
              <a:rPr lang="fr-FR" sz="3600" dirty="0" smtClean="0"/>
              <a:t>, </a:t>
            </a:r>
            <a:r>
              <a:rPr lang="fr-FR" sz="3600" dirty="0" smtClean="0"/>
              <a:t>mise en place d’un partenariat avec l’Institut de Mécanique Agricole de CROLLES</a:t>
            </a:r>
            <a:r>
              <a:rPr lang="fr-FR" sz="2400" dirty="0" smtClean="0"/>
              <a:t>. </a:t>
            </a:r>
          </a:p>
          <a:p>
            <a:pPr marL="357188" indent="-357188">
              <a:buFont typeface="Wingdings" pitchFamily="2" charset="2"/>
              <a:buChar char="Ø"/>
            </a:pPr>
            <a:r>
              <a:rPr lang="fr-FR" sz="2900" dirty="0" smtClean="0"/>
              <a:t>Des élèves encadrés, se rendront à ROSSO pour participer aux diverses constructions </a:t>
            </a:r>
          </a:p>
          <a:p>
            <a:pPr marL="357188" indent="-357188">
              <a:buFont typeface="Wingdings" pitchFamily="2" charset="2"/>
              <a:buChar char="Ø"/>
            </a:pPr>
            <a:r>
              <a:rPr lang="fr-FR" sz="2900" dirty="0" smtClean="0"/>
              <a:t>acheminement d’un container de matériel.</a:t>
            </a:r>
            <a:endParaRPr lang="fr-FR" sz="29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16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Projets </a:t>
            </a:r>
            <a:r>
              <a:rPr lang="fr-FR" sz="2800" b="1" spc="600" dirty="0" smtClean="0">
                <a:solidFill>
                  <a:srgbClr val="0070C0"/>
                </a:solidFill>
              </a:rPr>
              <a:t>d’avenir – 1 -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/>
            <a:r>
              <a:rPr lang="fr-FR" sz="1800" dirty="0" smtClean="0"/>
              <a:t>Le château d’eau de Rosso</a:t>
            </a:r>
            <a:endParaRPr lang="fr-FR" sz="1800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La station de pompage existante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17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82" y="1707654"/>
            <a:ext cx="3551558" cy="26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523" y="1707654"/>
            <a:ext cx="3486404" cy="26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Projets </a:t>
            </a:r>
            <a:r>
              <a:rPr lang="fr-FR" sz="2800" b="1" spc="600" dirty="0" smtClean="0">
                <a:solidFill>
                  <a:srgbClr val="0070C0"/>
                </a:solidFill>
              </a:rPr>
              <a:t>d’avenir – 1 -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lvl="1"/>
            <a:r>
              <a:rPr lang="fr-FR" sz="1800" dirty="0"/>
              <a:t>Borne-fontaine au village de </a:t>
            </a:r>
            <a:r>
              <a:rPr lang="fr-FR" sz="1800" dirty="0" err="1"/>
              <a:t>Guilado</a:t>
            </a:r>
            <a:endParaRPr lang="fr-FR" sz="1800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Transport d’eau pour les quartiers non desservis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18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rolles\Documents\documents daniel\Mes documents Daniel\Mes images\SENEGAL\portraits senegal\DSCN87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6" r="16322" b="10554"/>
          <a:stretch>
            <a:fillRect/>
          </a:stretch>
        </p:blipFill>
        <p:spPr bwMode="auto">
          <a:xfrm>
            <a:off x="467544" y="1707654"/>
            <a:ext cx="4152634" cy="26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daniel\Mes documents Daniel\Mes images\SENEGAL\la vie au sénégal\DSCN8998 (118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t="11919" r="5961" b="11125"/>
          <a:stretch>
            <a:fillRect/>
          </a:stretch>
        </p:blipFill>
        <p:spPr bwMode="auto">
          <a:xfrm>
            <a:off x="4716016" y="1707654"/>
            <a:ext cx="3989419" cy="26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058"/>
      </p:ext>
    </p:extLst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8496944" cy="936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Projets </a:t>
            </a:r>
            <a:r>
              <a:rPr lang="fr-FR" sz="2800" b="1" spc="600" dirty="0" smtClean="0">
                <a:solidFill>
                  <a:srgbClr val="0070C0"/>
                </a:solidFill>
              </a:rPr>
              <a:t>d’Avenir – 2 -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8064896" cy="31683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600" b="1" dirty="0" smtClean="0"/>
              <a:t>Création d’un jardin scolaire</a:t>
            </a:r>
          </a:p>
          <a:p>
            <a:pPr marL="0" indent="0">
              <a:buNone/>
            </a:pPr>
            <a:endParaRPr lang="fr-FR" b="1" dirty="0" smtClean="0"/>
          </a:p>
          <a:p>
            <a:pPr marL="357188" indent="-357188">
              <a:buFont typeface="Wingdings" pitchFamily="2" charset="2"/>
              <a:buChar char="Ø"/>
            </a:pPr>
            <a:r>
              <a:rPr lang="fr-FR" sz="1600" dirty="0" smtClean="0"/>
              <a:t>Un investissement limité permettrait la création d’un jardin potager, à proximité du fleuve, où les enfants de l’école de Rosso, seraient initiés aux principes de base de l’agriculture et de l’irrigation. </a:t>
            </a: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357188" indent="-357188">
              <a:buFont typeface="Wingdings" pitchFamily="2" charset="2"/>
              <a:buChar char="Ø"/>
            </a:pPr>
            <a:r>
              <a:rPr lang="fr-FR" sz="1600" dirty="0" smtClean="0"/>
              <a:t>Dans un deuxième temps, les produits du jardin pourraient alimenter une cantine scolaire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Font typeface="Wingdings" pitchFamily="2" charset="2"/>
              <a:buChar char="Ø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19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427168" cy="939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Zone d’intervention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Partenaires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2376264" cy="3528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dirty="0" smtClean="0"/>
              <a:t>Notre Zone d’intervention</a:t>
            </a:r>
            <a:r>
              <a:rPr lang="fr-FR" sz="2200" b="1" dirty="0" smtClean="0"/>
              <a:t>:</a:t>
            </a:r>
          </a:p>
          <a:p>
            <a:pPr marL="400050" lvl="1" indent="0">
              <a:buNone/>
            </a:pPr>
            <a:endParaRPr lang="fr-FR" sz="2000" dirty="0" smtClean="0"/>
          </a:p>
          <a:p>
            <a:pPr marL="0" lvl="1" indent="0">
              <a:buNone/>
            </a:pPr>
            <a:r>
              <a:rPr lang="fr-FR" sz="2000" dirty="0" smtClean="0"/>
              <a:t>Le Nord du Sénégal</a:t>
            </a:r>
          </a:p>
          <a:p>
            <a:pPr marL="400050" lvl="1" indent="0">
              <a:buNone/>
            </a:pPr>
            <a:endParaRPr lang="fr-FR" sz="2000" dirty="0"/>
          </a:p>
          <a:p>
            <a:pPr marL="400050" lvl="1" indent="0">
              <a:buNone/>
            </a:pPr>
            <a:endParaRPr lang="fr-FR" sz="2000" dirty="0" smtClean="0"/>
          </a:p>
          <a:p>
            <a:pPr marL="400050" lvl="1" indent="0">
              <a:buNone/>
            </a:pPr>
            <a:endParaRPr lang="fr-FR" sz="2000" dirty="0"/>
          </a:p>
          <a:p>
            <a:pPr marL="0" lvl="1" indent="0">
              <a:buNone/>
            </a:pPr>
            <a:r>
              <a:rPr lang="fr-FR" sz="2000" dirty="0" smtClean="0"/>
              <a:t>Et plus précisément...</a:t>
            </a: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2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rolles\Pictures\SENEGAL\DSCF08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15816" y="1131591"/>
            <a:ext cx="5516404" cy="39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droite 11"/>
          <p:cNvSpPr/>
          <p:nvPr/>
        </p:nvSpPr>
        <p:spPr>
          <a:xfrm rot="9899656">
            <a:off x="6294781" y="1242227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23479"/>
            <a:ext cx="8568952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Projets </a:t>
            </a:r>
            <a:r>
              <a:rPr lang="fr-FR" sz="2800" b="1" spc="600" dirty="0" smtClean="0">
                <a:solidFill>
                  <a:srgbClr val="0070C0"/>
                </a:solidFill>
              </a:rPr>
              <a:t>d’avenir – </a:t>
            </a:r>
            <a:r>
              <a:rPr lang="fr-FR" sz="2800" b="1" spc="600" dirty="0" smtClean="0">
                <a:solidFill>
                  <a:srgbClr val="0070C0"/>
                </a:solidFill>
              </a:rPr>
              <a:t>2 </a:t>
            </a:r>
            <a:r>
              <a:rPr lang="fr-FR" sz="2800" b="1" spc="600" dirty="0" smtClean="0">
                <a:solidFill>
                  <a:srgbClr val="0070C0"/>
                </a:solidFill>
              </a:rPr>
              <a:t>-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1"/>
            <a:r>
              <a:rPr lang="fr-FR" sz="1800" dirty="0" smtClean="0"/>
              <a:t>Création de potagers au bord du fleuve</a:t>
            </a:r>
            <a:endParaRPr lang="fr-FR" sz="1800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Jardin potager au bord du fleuve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20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82" y="1707654"/>
            <a:ext cx="3551558" cy="26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523" y="1707654"/>
            <a:ext cx="3486405" cy="26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17415"/>
      </p:ext>
    </p:extLst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427168" cy="939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Zone d’intervention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Partenaires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2232248" cy="3528392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la </a:t>
            </a:r>
            <a:r>
              <a:rPr lang="fr-FR" sz="2000" dirty="0"/>
              <a:t>région de ROSSO, à 80 km au </a:t>
            </a:r>
            <a:r>
              <a:rPr lang="fr-FR" sz="2000" dirty="0" err="1"/>
              <a:t>Nord-Est</a:t>
            </a:r>
            <a:r>
              <a:rPr lang="fr-FR" sz="2000" dirty="0"/>
              <a:t> de Saint-Louis; sur la rive gauche du fleuve Sénégal.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3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space réservé du contenu 10" descr="carte-geographique-ross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851670"/>
            <a:ext cx="5943600" cy="2028825"/>
          </a:xfrm>
          <a:prstGeom prst="rect">
            <a:avLst/>
          </a:prstGeom>
        </p:spPr>
      </p:pic>
      <p:sp>
        <p:nvSpPr>
          <p:cNvPr id="12" name="Flèche vers le bas 11"/>
          <p:cNvSpPr/>
          <p:nvPr/>
        </p:nvSpPr>
        <p:spPr>
          <a:xfrm>
            <a:off x="6516216" y="1563638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704856" cy="939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Zone d’intervention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Partenaires</a:t>
            </a:r>
            <a:endParaRPr lang="fr-FR" sz="2800" spc="6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Le Bac : Arrivée </a:t>
            </a:r>
            <a:r>
              <a:rPr lang="fr-FR" dirty="0"/>
              <a:t>du ferry au débarcadère de Rosso/Sénégal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ROSSO, sur la rive gauche du fleuve Sénégal. En face: la Mauritanie</a:t>
            </a:r>
            <a:endParaRPr lang="fr-FR" dirty="0"/>
          </a:p>
        </p:txBody>
      </p:sp>
      <p:pic>
        <p:nvPicPr>
          <p:cNvPr id="15" name="Espace réservé du contenu 14" descr="bac-rosso-mauritani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35646"/>
            <a:ext cx="3951816" cy="2963862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4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daniel\Mes documents Daniel\Mes images\SENEGAL\vie à rosso\P307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5646"/>
            <a:ext cx="4239491" cy="295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427168" cy="939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Zone d’intervention 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800" b="1" spc="600" dirty="0" smtClean="0">
                <a:solidFill>
                  <a:srgbClr val="0070C0"/>
                </a:solidFill>
              </a:rPr>
              <a:t>&amp; Partenaires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3456384" cy="316835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b="1" dirty="0" smtClean="0"/>
              <a:t>Notre partenaire </a:t>
            </a:r>
            <a:r>
              <a:rPr lang="fr-FR" sz="2000" b="1" dirty="0" smtClean="0"/>
              <a:t>: </a:t>
            </a:r>
          </a:p>
          <a:p>
            <a:pPr marL="0" lvl="1" indent="0" algn="just">
              <a:buNone/>
            </a:pPr>
            <a:r>
              <a:rPr lang="fr-FR" sz="2000" dirty="0" smtClean="0"/>
              <a:t>l’association des </a:t>
            </a:r>
            <a:r>
              <a:rPr lang="fr-FR" sz="2000" b="1" dirty="0" smtClean="0"/>
              <a:t>Vétérans</a:t>
            </a:r>
            <a:r>
              <a:rPr lang="fr-FR" sz="2000" dirty="0" smtClean="0"/>
              <a:t> de ROSSO/Sénégal, dont la raison d’être est de mener des actions de solidarité au profit de la population indigente de la ville de ROSSO.</a:t>
            </a: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5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space réservé du contenu 9" descr="riziere-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563638"/>
            <a:ext cx="3410290" cy="2546350"/>
          </a:xfr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7355160" cy="939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Historique &amp; Bilan</a:t>
            </a:r>
            <a:endParaRPr lang="fr-FR" sz="2800" spc="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5536" y="1275606"/>
            <a:ext cx="8064896" cy="3168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2400" b="1" dirty="0" smtClean="0"/>
              <a:t>EAU-SOLEIL</a:t>
            </a:r>
            <a:r>
              <a:rPr lang="fr-FR" sz="2400" dirty="0" smtClean="0"/>
              <a:t> a pris depuis 2011 le relais du GREF et de NANGADEF, deux ONG qui ont à leur actif plusieurs réalisations: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Le Centre Ressources de ROSSO, comprenant:</a:t>
            </a:r>
          </a:p>
          <a:p>
            <a:pPr lvl="2"/>
            <a:r>
              <a:rPr lang="fr-FR" dirty="0"/>
              <a:t>Un jardin d’enfants,</a:t>
            </a:r>
          </a:p>
          <a:p>
            <a:pPr lvl="2"/>
            <a:r>
              <a:rPr lang="fr-FR" dirty="0"/>
              <a:t>Un atelier communautaire (bois, fer, couture)</a:t>
            </a:r>
          </a:p>
          <a:p>
            <a:pPr lvl="2"/>
            <a:r>
              <a:rPr lang="fr-FR" dirty="0"/>
              <a:t>Un </a:t>
            </a:r>
            <a:r>
              <a:rPr lang="fr-FR" dirty="0" err="1"/>
              <a:t>cyber-espace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La construction d’une case santé, d’une case du voyageur, de l’adduction d’eau et de l’assainissement </a:t>
            </a:r>
            <a:r>
              <a:rPr lang="fr-FR" sz="1600" dirty="0" smtClean="0"/>
              <a:t>(financement CERN)</a:t>
            </a:r>
            <a:r>
              <a:rPr lang="fr-FR" sz="2000" dirty="0" smtClean="0"/>
              <a:t>, au village de GUILADO, proche de ROSSO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Le projet: </a:t>
            </a:r>
            <a:r>
              <a:rPr lang="fr-FR" sz="2000" b="1" dirty="0" smtClean="0"/>
              <a:t>RIZIERE COMMUNAUTAIRE et ELEVAGE INTEGRE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6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9"/>
            <a:ext cx="7704856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Historique &amp; Bilan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Centre </a:t>
            </a:r>
            <a:r>
              <a:rPr lang="fr-FR" sz="2000" b="1" dirty="0" smtClean="0">
                <a:solidFill>
                  <a:srgbClr val="0070C0"/>
                </a:solidFill>
              </a:rPr>
              <a:t>Ressources </a:t>
            </a:r>
            <a:r>
              <a:rPr lang="fr-FR" sz="2000" b="1" dirty="0" smtClean="0">
                <a:solidFill>
                  <a:srgbClr val="0070C0"/>
                </a:solidFill>
              </a:rPr>
              <a:t>- Jardin d’enfants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</a:t>
            </a:r>
            <a:r>
              <a:rPr lang="fr-FR" dirty="0" smtClean="0"/>
              <a:t>Ressources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Jardin d’Enfants – Vue ensemble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</a:t>
            </a:r>
            <a:r>
              <a:rPr lang="fr-FR" dirty="0" smtClean="0"/>
              <a:t>Ressources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Jardin d’Enfants – eau et hygiène</a:t>
            </a:r>
            <a:endParaRPr lang="fr-FR" dirty="0"/>
          </a:p>
        </p:txBody>
      </p:sp>
      <p:pic>
        <p:nvPicPr>
          <p:cNvPr id="15" name="Espace réservé du contenu 14" descr="bac-rosso-mauritani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1544" y="1635646"/>
            <a:ext cx="3947832" cy="2963862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7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daniel\Mes documents Daniel\Mes images\SENEGAL\vie à rosso\P30700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9967" y="1635646"/>
            <a:ext cx="3943557" cy="295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9"/>
            <a:ext cx="7704856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Historique &amp; Bilan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Centre </a:t>
            </a:r>
            <a:r>
              <a:rPr lang="fr-FR" sz="2000" b="1" dirty="0" smtClean="0">
                <a:solidFill>
                  <a:srgbClr val="0070C0"/>
                </a:solidFill>
              </a:rPr>
              <a:t>Ressources </a:t>
            </a:r>
            <a:r>
              <a:rPr lang="fr-FR" sz="2000" b="1" dirty="0" smtClean="0">
                <a:solidFill>
                  <a:srgbClr val="0070C0"/>
                </a:solidFill>
              </a:rPr>
              <a:t>– </a:t>
            </a:r>
            <a:r>
              <a:rPr lang="fr-FR" sz="2000" b="1" dirty="0" smtClean="0">
                <a:solidFill>
                  <a:srgbClr val="0070C0"/>
                </a:solidFill>
              </a:rPr>
              <a:t>Ateliers Bois et Fer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</a:t>
            </a:r>
            <a:r>
              <a:rPr lang="fr-FR" dirty="0" smtClean="0"/>
              <a:t>Ressources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Atelier Bois - la pratique par l’exemple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</a:t>
            </a:r>
            <a:r>
              <a:rPr lang="fr-FR" dirty="0" smtClean="0"/>
              <a:t>Ressources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Atelier Fer - la pratique par l’exemple</a:t>
            </a:r>
            <a:endParaRPr lang="fr-FR" dirty="0"/>
          </a:p>
        </p:txBody>
      </p:sp>
      <p:pic>
        <p:nvPicPr>
          <p:cNvPr id="15" name="Espace réservé du contenu 14" descr="bac-rosso-mauritani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1544" y="1637140"/>
            <a:ext cx="3947832" cy="296087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8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rolles\Documents\documents daniel\Mes documents Daniel\Mes images\SENEGAL\vie à rosso\P30700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9967" y="1635646"/>
            <a:ext cx="3943557" cy="295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123479"/>
            <a:ext cx="7704856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7188" algn="l"/>
            <a:r>
              <a:rPr lang="fr-FR" sz="2800" b="1" spc="600" dirty="0" smtClean="0">
                <a:solidFill>
                  <a:srgbClr val="0070C0"/>
                </a:solidFill>
              </a:rPr>
              <a:t>Historique &amp; Bilan</a:t>
            </a:r>
            <a:br>
              <a:rPr lang="fr-FR" sz="2800" b="1" spc="600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Centre </a:t>
            </a:r>
            <a:r>
              <a:rPr lang="fr-FR" sz="2000" b="1" dirty="0" smtClean="0">
                <a:solidFill>
                  <a:srgbClr val="0070C0"/>
                </a:solidFill>
              </a:rPr>
              <a:t>Ressources </a:t>
            </a:r>
            <a:r>
              <a:rPr lang="fr-FR" sz="2000" b="1" dirty="0" smtClean="0">
                <a:solidFill>
                  <a:srgbClr val="0070C0"/>
                </a:solidFill>
              </a:rPr>
              <a:t>– </a:t>
            </a:r>
            <a:r>
              <a:rPr lang="fr-FR" sz="2000" b="1" dirty="0" smtClean="0">
                <a:solidFill>
                  <a:srgbClr val="0070C0"/>
                </a:solidFill>
              </a:rPr>
              <a:t>Le Cyber Centre</a:t>
            </a:r>
            <a:endParaRPr lang="fr-FR" sz="2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Ressource </a:t>
            </a:r>
            <a:br>
              <a:rPr lang="fr-FR" dirty="0" smtClean="0"/>
            </a:br>
            <a:r>
              <a:rPr lang="fr-FR" dirty="0" smtClean="0"/>
              <a:t>Cyber Centre – Consultation libre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endParaRPr lang="fr-FR" sz="2000" dirty="0" smtClean="0"/>
          </a:p>
          <a:p>
            <a:pPr marL="0" lvl="1" indent="0" algn="just">
              <a:buNone/>
            </a:pP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ROSSO Centre </a:t>
            </a:r>
            <a:r>
              <a:rPr lang="fr-FR" dirty="0" smtClean="0"/>
              <a:t>Ressources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Cyber - Formation Individualisée</a:t>
            </a:r>
            <a:endParaRPr lang="fr-FR" dirty="0"/>
          </a:p>
        </p:txBody>
      </p:sp>
      <p:pic>
        <p:nvPicPr>
          <p:cNvPr id="15" name="Espace réservé du contenu 14" descr="bac-rosso-mauritani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35646"/>
            <a:ext cx="3947832" cy="296087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9E4-68FF-470D-8ABB-CC103555ADF2}" type="slidenum">
              <a:rPr lang="fr-FR" smtClean="0"/>
              <a:t>9</a:t>
            </a:fld>
            <a:endParaRPr lang="fr-FR"/>
          </a:p>
        </p:txBody>
      </p:sp>
      <p:pic>
        <p:nvPicPr>
          <p:cNvPr id="6" name="Picture 2" descr="C:\Users\Crolles\Documents\documents daniel\Mes documents Daniel\eau-soleil\projet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486"/>
            <a:ext cx="158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Espace réservé du contenu 14" descr="bac-rosso-maurita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35646"/>
            <a:ext cx="3947832" cy="2960874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747</Words>
  <Application>Microsoft Office PowerPoint</Application>
  <PresentationFormat>Affichage à l'écran (16:9)</PresentationFormat>
  <Paragraphs>153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EAU-SOLEIL</vt:lpstr>
      <vt:lpstr>Zone d’intervention  &amp; Partenaires</vt:lpstr>
      <vt:lpstr>Zone d’intervention  &amp; Partenaires</vt:lpstr>
      <vt:lpstr>Zone d’intervention  &amp; Partenaires</vt:lpstr>
      <vt:lpstr>Zone d’intervention  &amp; Partenaires</vt:lpstr>
      <vt:lpstr>Historique &amp; Bilan</vt:lpstr>
      <vt:lpstr>Historique &amp; Bilan Centre Ressources - Jardin d’enfants</vt:lpstr>
      <vt:lpstr>Historique &amp; Bilan Centre Ressources – Ateliers Bois et Fer</vt:lpstr>
      <vt:lpstr>Historique &amp; Bilan Centre Ressources – Le Cyber Centre</vt:lpstr>
      <vt:lpstr>Rizière Communautaire  &amp; Elevage intégré – 1 -</vt:lpstr>
      <vt:lpstr>Rizière Communautaire  2009 démarrage du projet</vt:lpstr>
      <vt:lpstr>Rizière Communautaire  2010 évolution…</vt:lpstr>
      <vt:lpstr>Rizière Communautaire  2010 évolution…</vt:lpstr>
      <vt:lpstr>Rizière Communautaire  &amp; Elevage intégré – 2 -</vt:lpstr>
      <vt:lpstr>Rizière Communautaire  2012 stockage &amp; élevage</vt:lpstr>
      <vt:lpstr>Projets d’Avenir – 1 -</vt:lpstr>
      <vt:lpstr>Projets d’avenir – 1 -</vt:lpstr>
      <vt:lpstr>Projets d’avenir – 1 -</vt:lpstr>
      <vt:lpstr>Projets d’Avenir – 2 -</vt:lpstr>
      <vt:lpstr>Projets d’avenir – 2 -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test</dc:creator>
  <cp:lastModifiedBy>Crolles</cp:lastModifiedBy>
  <cp:revision>78</cp:revision>
  <dcterms:created xsi:type="dcterms:W3CDTF">2012-02-24T06:00:14Z</dcterms:created>
  <dcterms:modified xsi:type="dcterms:W3CDTF">2012-02-26T15:05:21Z</dcterms:modified>
</cp:coreProperties>
</file>