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104" d="100"/>
          <a:sy n="104" d="100"/>
        </p:scale>
        <p:origin x="-96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76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D3D38-6472-4B2C-B5BC-13EA9279405F}" type="datetimeFigureOut">
              <a:rPr lang="fr-FR" smtClean="0"/>
              <a:t>24/02/2012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22E5-CB1B-48D9-A848-BA897F943C1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FECD-7A8F-4835-8C71-32F223BB9837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8B45-EF91-49BC-B4C3-5AD5CCBA8F0D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F897-BEBF-470E-8573-6E2B6D861207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C0AF-3555-4BCF-9F5E-93A0AF0B383B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1CDA-691E-4106-917D-AC443407685C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C082-E023-4861-A997-36D84578B278}" type="datetime1">
              <a:rPr lang="fr-FR" smtClean="0"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D3C-DC2A-4776-B76B-7429DD88AAD2}" type="datetime1">
              <a:rPr lang="fr-FR" smtClean="0"/>
              <a:t>24/02/2012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EFD6-B0AE-4C79-9C95-715EF915CD70}" type="datetime1">
              <a:rPr lang="fr-FR" smtClean="0"/>
              <a:t>24/02/2012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8A06-54E7-432D-B165-09ABEAF44B28}" type="datetime1">
              <a:rPr lang="fr-FR" smtClean="0"/>
              <a:t>24/02/2012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86BE-48BB-4218-9D27-9D5591EF191A}" type="datetime1">
              <a:rPr lang="fr-FR" smtClean="0"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A6B-8D5C-4829-897B-1541C2692A62}" type="datetime1">
              <a:rPr lang="fr-FR" smtClean="0"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A4F2-5DDD-4A5D-9C84-8D14810CAF35}" type="datetime1">
              <a:rPr lang="fr-FR" smtClean="0"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820891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7200" b="1" spc="600" dirty="0" smtClean="0">
                <a:solidFill>
                  <a:srgbClr val="0070C0"/>
                </a:solidFill>
              </a:rPr>
              <a:t>EAU-SOLEIL</a:t>
            </a:r>
            <a:endParaRPr lang="fr-FR" sz="7200" spc="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635646"/>
            <a:ext cx="6400800" cy="1314450"/>
          </a:xfrm>
        </p:spPr>
        <p:txBody>
          <a:bodyPr>
            <a:no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SOLidarité</a:t>
            </a:r>
            <a:r>
              <a:rPr lang="fr-FR" sz="2400" b="1" dirty="0" smtClean="0">
                <a:solidFill>
                  <a:srgbClr val="0070C0"/>
                </a:solidFill>
              </a:rPr>
              <a:t> Et Initiatives Locales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Association Loi de 1901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767 rue du </a:t>
            </a:r>
            <a:r>
              <a:rPr lang="fr-FR" sz="1200" b="1" dirty="0" err="1" smtClean="0">
                <a:solidFill>
                  <a:srgbClr val="0070C0"/>
                </a:solidFill>
              </a:rPr>
              <a:t>Brocey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r>
              <a:rPr lang="fr-FR" sz="1200" b="1" dirty="0" smtClean="0">
                <a:solidFill>
                  <a:srgbClr val="0070C0"/>
                </a:solidFill>
              </a:rPr>
              <a:t>38920 CROLLES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http://www.eau-soleil.org  -  contact@eau-soleil.org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logo-eau-soleil-base-76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1844"/>
            <a:ext cx="9048750" cy="182165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Elevage intégré – 1 -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Le projet a démarré </a:t>
            </a:r>
            <a:r>
              <a:rPr lang="fr-FR" sz="2400" b="1" dirty="0" smtClean="0"/>
              <a:t>en 2009 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fr-FR" sz="1800" dirty="0"/>
              <a:t>Mise en culture de 5 hectares de rizière. Les rendements sont de 5 tonnes/ha. 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fr-FR" sz="1800" dirty="0"/>
              <a:t>Une partie de la récolte est distribuée aux indigents, l’autre partie est réinvestie pour la campagne suivante.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En 2010</a:t>
            </a:r>
            <a:r>
              <a:rPr lang="fr-FR" sz="2400" dirty="0" smtClean="0"/>
              <a:t>, la rizière est étendue à 10 hectares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Avec un financement du </a:t>
            </a:r>
            <a:r>
              <a:rPr lang="fr-FR" sz="1800" b="1" dirty="0" smtClean="0"/>
              <a:t>SIERG </a:t>
            </a:r>
            <a:r>
              <a:rPr lang="fr-FR" sz="1800" dirty="0" smtClean="0"/>
              <a:t>pour l’achat d’une motopompe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Début d’un atelier élevage: achat de deux bœufs, financés par </a:t>
            </a:r>
            <a:r>
              <a:rPr lang="fr-FR" sz="1800" b="1" dirty="0" smtClean="0"/>
              <a:t>eau-soleil</a:t>
            </a:r>
            <a:endParaRPr lang="fr-FR" sz="1800" dirty="0" smtClean="0"/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Cette année là, 20 tonnes de riz ont pu être distribuées, plusieurs chômeurs ont pu être embauchés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Un hectare est planté en tomate industrielle: résultats financiers décevants malgré l’existence de débouchés (prix de vente trop bas)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2009 démarrage projet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Mise en culture de 5 hectares de rizière (rendement de  5 tonnes/ha)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Distribution festive de la récolte aux indigents de Rosso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rolles\Pictures\attachments_recolte riz04_06_2010\attachments_recolte riz 2 04_06_2010\DSCF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1" r="4173" b="12714"/>
          <a:stretch>
            <a:fillRect/>
          </a:stretch>
        </p:blipFill>
        <p:spPr bwMode="auto">
          <a:xfrm>
            <a:off x="323528" y="1635646"/>
            <a:ext cx="4070347" cy="296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Maryvonne\Mes documents\Nangadef\riziere\Photos Sylvie\SCH-2009DESTINATION-SENEGAL_317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4414474" cy="2944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2010 évolution…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Achat d’une motopompe Avec un financement du SIERG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20 tonnes de riz récoltées et diversification de 1 hectare de tomates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12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rolles\Documents\documents daniel\Mes documents Daniel\Mes images\SENEGAL\riziere Rosso\photos Fred 2012\motopom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7" t="8436"/>
          <a:stretch>
            <a:fillRect/>
          </a:stretch>
        </p:blipFill>
        <p:spPr bwMode="auto">
          <a:xfrm>
            <a:off x="467544" y="1635646"/>
            <a:ext cx="3997158" cy="2930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rolles\Documents\documents daniel\Mes documents Daniel\Mes images\SENEGAL\vie à rosso\P3090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1" t="15893"/>
          <a:stretch>
            <a:fillRect/>
          </a:stretch>
        </p:blipFill>
        <p:spPr bwMode="auto">
          <a:xfrm>
            <a:off x="4644008" y="1635646"/>
            <a:ext cx="4259378" cy="2857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2010 évolution…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Tomates Séchées:  les débouchés  sont peu rémunérateurs…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Mais 20 tonnes de riz sont distribuées, plusieurs chômeurs sont embauchés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13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rolles\Documents\documents daniel\Mes documents Daniel\Mes images\SENEGAL\vie à rosso\P309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644781"/>
            <a:ext cx="4259378" cy="2839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agriculture 2009\CIMG42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9" t="15922"/>
          <a:stretch>
            <a:fillRect/>
          </a:stretch>
        </p:blipFill>
        <p:spPr bwMode="auto">
          <a:xfrm>
            <a:off x="323528" y="1635646"/>
            <a:ext cx="4253124" cy="2851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Elevage intégré – 2 -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900" b="1" dirty="0" smtClean="0"/>
              <a:t>En 2011</a:t>
            </a:r>
            <a:r>
              <a:rPr lang="fr-FR" sz="2900" dirty="0" smtClean="0"/>
              <a:t>, la rizière s’agrandit sur 20 hectares et est financée à 100% par les Vétérans</a:t>
            </a:r>
          </a:p>
          <a:p>
            <a:pPr marL="0" indent="0">
              <a:buNone/>
            </a:pPr>
            <a:endParaRPr lang="fr-FR" sz="2900" dirty="0" smtClean="0"/>
          </a:p>
          <a:p>
            <a:pPr marL="0" indent="0">
              <a:buNone/>
            </a:pPr>
            <a:r>
              <a:rPr lang="fr-FR" sz="2900" dirty="0" smtClean="0"/>
              <a:t>Un terrain de 800 m2, donné par la Municipalité de ROSSO va permettre  avec l’aide d’eau-soleil :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mur d’enceinte pour la « ferme »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grenier à riz,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d’une étable pour 6 bœufs, 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poulailler (300 poules pondeuses + 300 poulets d’élevage)</a:t>
            </a:r>
          </a:p>
          <a:p>
            <a:pPr>
              <a:buNone/>
            </a:pPr>
            <a:r>
              <a:rPr lang="fr-FR" sz="2100" dirty="0" smtClean="0"/>
              <a:t> </a:t>
            </a:r>
          </a:p>
          <a:p>
            <a:pPr>
              <a:buNone/>
            </a:pPr>
            <a:r>
              <a:rPr lang="fr-FR" sz="2100" dirty="0"/>
              <a:t> </a:t>
            </a:r>
            <a:endParaRPr lang="fr-FR" sz="2100" dirty="0" smtClean="0"/>
          </a:p>
          <a:p>
            <a:pPr>
              <a:buNone/>
            </a:pPr>
            <a:r>
              <a:rPr lang="fr-FR" sz="2100" dirty="0"/>
              <a:t> </a:t>
            </a:r>
            <a:endParaRPr lang="fr-FR" sz="2100" dirty="0" smtClean="0"/>
          </a:p>
          <a:p>
            <a:pPr>
              <a:buFont typeface="Wingdings" pitchFamily="2" charset="2"/>
              <a:buChar char="Ø"/>
            </a:pPr>
            <a:endParaRPr lang="fr-FR" sz="2100" dirty="0"/>
          </a:p>
          <a:p>
            <a:pPr>
              <a:buFont typeface="Wingdings" pitchFamily="2" charset="2"/>
              <a:buChar char="Ø"/>
            </a:pPr>
            <a:endParaRPr lang="fr-FR" sz="2100" dirty="0" smtClean="0"/>
          </a:p>
          <a:p>
            <a:pPr>
              <a:buFont typeface="Wingdings" pitchFamily="2" charset="2"/>
              <a:buChar char="Ø"/>
            </a:pPr>
            <a:endParaRPr lang="fr-FR" sz="2100" dirty="0"/>
          </a:p>
          <a:p>
            <a:pPr>
              <a:buFont typeface="Wingdings" pitchFamily="2" charset="2"/>
              <a:buChar char="Ø"/>
            </a:pPr>
            <a:endParaRPr lang="fr-FR" sz="2100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endParaRPr lang="fr-FR" sz="24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14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2011 stockage &amp; élevage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Sur le terrain de 800 m2, donné par la Municipalité de ROSSO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Janvier 2012: construction du mur de la ferme </a:t>
            </a:r>
            <a:r>
              <a:rPr lang="fr-FR" dirty="0" smtClean="0"/>
              <a:t>- financement eau-soleil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15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rolles\Documents\documents daniel\Mes documents Daniel\Mes images\SENEGAL\mur de la ferme-dec2011\IMG_1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7654"/>
            <a:ext cx="3562184" cy="2671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rolles\Pictures\sénégal janvier fevrier 2012\28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0" b="4777"/>
          <a:stretch>
            <a:fillRect/>
          </a:stretch>
        </p:blipFill>
        <p:spPr bwMode="auto">
          <a:xfrm>
            <a:off x="4716016" y="1707654"/>
            <a:ext cx="3920075" cy="2681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 d’Avenir – 1 -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2403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3600" dirty="0" smtClean="0"/>
              <a:t>Adduction d’eau potable</a:t>
            </a:r>
          </a:p>
          <a:p>
            <a:pPr>
              <a:buFont typeface="Wingdings" pitchFamily="2" charset="2"/>
              <a:buChar char="Ø"/>
            </a:pPr>
            <a:r>
              <a:rPr lang="fr-FR" sz="2900" dirty="0" smtClean="0"/>
              <a:t>Un réseau sommaire alimente la ville de ROSSO. Il comprend:</a:t>
            </a:r>
          </a:p>
          <a:p>
            <a:pPr lvl="1"/>
            <a:r>
              <a:rPr lang="fr-FR" sz="2900" dirty="0" smtClean="0"/>
              <a:t>Pompage dans la nappe phréatique (risques de pollution dus aux herbicides utilisés sur les rizières)</a:t>
            </a:r>
          </a:p>
          <a:p>
            <a:pPr lvl="1"/>
            <a:r>
              <a:rPr lang="fr-FR" sz="2900" dirty="0" smtClean="0"/>
              <a:t>Un château d’eau vétuste, des bornes fontaines insuffisantes</a:t>
            </a:r>
          </a:p>
          <a:p>
            <a:pPr>
              <a:buFont typeface="Wingdings" pitchFamily="2" charset="2"/>
              <a:buChar char="Ø"/>
            </a:pPr>
            <a:r>
              <a:rPr lang="fr-FR" sz="2900" dirty="0" smtClean="0"/>
              <a:t>Les besoins:</a:t>
            </a:r>
          </a:p>
          <a:p>
            <a:pPr lvl="1"/>
            <a:r>
              <a:rPr lang="fr-FR" sz="2900" dirty="0" smtClean="0"/>
              <a:t>Revoir le schéma général du réseau (besoins d’ingénierie)</a:t>
            </a:r>
          </a:p>
          <a:p>
            <a:pPr lvl="1"/>
            <a:r>
              <a:rPr lang="fr-FR" sz="2900" dirty="0" smtClean="0"/>
              <a:t>Amener l’eau à la ferme des Vétérans et au dispensaire de ROSSO.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fr-FR" sz="2900" dirty="0" smtClean="0"/>
              <a:t>Assainissement ?</a:t>
            </a:r>
          </a:p>
          <a:p>
            <a:pPr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3600" b="1" dirty="0" smtClean="0"/>
              <a:t>En 2012</a:t>
            </a:r>
            <a:r>
              <a:rPr lang="fr-FR" sz="3600" dirty="0" smtClean="0"/>
              <a:t>, mise en place d’un partenariat avec l’Institut de Mécanique Agricole de CROLLES</a:t>
            </a:r>
            <a:r>
              <a:rPr lang="fr-FR" sz="2400" dirty="0" smtClean="0"/>
              <a:t>. 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fr-FR" sz="2900" dirty="0" smtClean="0"/>
              <a:t>Des élèves encadrés, se rendront à ROSSO pour participer aux diverses constructions 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fr-FR" sz="2900" dirty="0" smtClean="0"/>
              <a:t>acheminement d’un container de matériel.</a:t>
            </a:r>
            <a:endParaRPr lang="fr-FR" sz="29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 d’avenir – 1 -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1"/>
            <a:r>
              <a:rPr lang="fr-FR" sz="1800" dirty="0"/>
              <a:t>Borne-fontaine au village de </a:t>
            </a:r>
            <a:r>
              <a:rPr lang="fr-FR" sz="1800" dirty="0" err="1"/>
              <a:t>Guilado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Transport d’eau pour les quartiers non desservis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rolles\Documents\documents daniel\Mes documents Daniel\Mes images\SENEGAL\portraits senegal\DSCN87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76" r="16322" b="10554"/>
          <a:stretch>
            <a:fillRect/>
          </a:stretch>
        </p:blipFill>
        <p:spPr bwMode="auto">
          <a:xfrm>
            <a:off x="467544" y="1707654"/>
            <a:ext cx="4152634" cy="266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la vie au sénégal\DSCN8998 (118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1" t="11919" r="5961" b="11125"/>
          <a:stretch>
            <a:fillRect/>
          </a:stretch>
        </p:blipFill>
        <p:spPr bwMode="auto">
          <a:xfrm>
            <a:off x="4716016" y="1707654"/>
            <a:ext cx="3989419" cy="2614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 d’Avenir – 2 -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600" b="1" dirty="0" smtClean="0"/>
              <a:t>Création d’un jardin scolaire</a:t>
            </a:r>
          </a:p>
          <a:p>
            <a:pPr marL="0" indent="0">
              <a:buNone/>
            </a:pPr>
            <a:endParaRPr lang="fr-FR" b="1" dirty="0" smtClean="0"/>
          </a:p>
          <a:p>
            <a:pPr marL="357188" indent="-357188">
              <a:buFont typeface="Wingdings" pitchFamily="2" charset="2"/>
              <a:buChar char="Ø"/>
            </a:pPr>
            <a:r>
              <a:rPr lang="fr-FR" sz="1600" dirty="0" smtClean="0"/>
              <a:t>Un investissement limité permettrait la création d’un jardin potager, à proximité du fleuve, où les enfants de l’école de Rosso, seraient initiés aux principes de base de l’agriculture et de l’irrigation. 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fr-FR" sz="1600" dirty="0" smtClean="0"/>
              <a:t>Dans un deuxième temps, les produits du jardin pourraient alimenter une cantine scolaire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Font typeface="Wingdings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2376264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 smtClean="0"/>
              <a:t>Notre Zone d’intervention</a:t>
            </a:r>
            <a:r>
              <a:rPr lang="fr-FR" sz="2200" b="1" dirty="0" smtClean="0"/>
              <a:t>:</a:t>
            </a:r>
          </a:p>
          <a:p>
            <a:pPr marL="400050" lvl="1" indent="0">
              <a:buNone/>
            </a:pPr>
            <a:endParaRPr lang="fr-FR" sz="2000" dirty="0" smtClean="0"/>
          </a:p>
          <a:p>
            <a:pPr marL="0" lvl="1" indent="0">
              <a:buNone/>
            </a:pPr>
            <a:r>
              <a:rPr lang="fr-FR" sz="2000" dirty="0" smtClean="0"/>
              <a:t>Le Nord du Sénégal</a:t>
            </a:r>
          </a:p>
          <a:p>
            <a:pPr marL="400050" lvl="1" indent="0">
              <a:buNone/>
            </a:pPr>
            <a:endParaRPr lang="fr-FR" sz="2000" dirty="0"/>
          </a:p>
          <a:p>
            <a:pPr marL="400050" lvl="1" indent="0">
              <a:buNone/>
            </a:pPr>
            <a:endParaRPr lang="fr-FR" sz="2000" dirty="0" smtClean="0"/>
          </a:p>
          <a:p>
            <a:pPr marL="400050" lvl="1" indent="0">
              <a:buNone/>
            </a:pPr>
            <a:endParaRPr lang="fr-FR" sz="2000" dirty="0"/>
          </a:p>
          <a:p>
            <a:pPr marL="0" lvl="1" indent="0">
              <a:buNone/>
            </a:pPr>
            <a:r>
              <a:rPr lang="fr-FR" sz="2000" dirty="0" smtClean="0"/>
              <a:t>Et plus précisément...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rolles\Pictures\SENEGAL\DSCF08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15816" y="1131591"/>
            <a:ext cx="5516404" cy="3960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 rot="9899656">
            <a:off x="6294781" y="1242227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2232248" cy="3528392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la </a:t>
            </a:r>
            <a:r>
              <a:rPr lang="fr-FR" sz="2000" dirty="0"/>
              <a:t>région de ROSSO, à 80 km au </a:t>
            </a:r>
            <a:r>
              <a:rPr lang="fr-FR" sz="2000" dirty="0" err="1"/>
              <a:t>Nord-Est</a:t>
            </a:r>
            <a:r>
              <a:rPr lang="fr-FR" sz="2000" dirty="0"/>
              <a:t> de Saint-Louis; sur la rive gauche du fleuve Sénégal.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3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ce réservé du contenu 10" descr="carte-geographique-ross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851670"/>
            <a:ext cx="5943600" cy="2028825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6516216" y="1563638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704856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Le Bac : </a:t>
            </a:r>
            <a:r>
              <a:rPr lang="fr-FR" dirty="0" smtClean="0"/>
              <a:t>Arrivée </a:t>
            </a:r>
            <a:r>
              <a:rPr lang="fr-FR" dirty="0"/>
              <a:t>du ferry au débarcadère de Rosso/Sénégal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ROSSO, sur la rive gauche du fleuve Sénégal. En face: la Mauritanie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35646"/>
            <a:ext cx="3951816" cy="296386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4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4239491" cy="29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3456384" cy="31683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b="1" dirty="0" smtClean="0"/>
              <a:t>Notre partenaire </a:t>
            </a:r>
            <a:r>
              <a:rPr lang="fr-FR" sz="2000" b="1" dirty="0" smtClean="0"/>
              <a:t>: </a:t>
            </a:r>
          </a:p>
          <a:p>
            <a:pPr marL="0" lvl="1" indent="0" algn="just">
              <a:buNone/>
            </a:pPr>
            <a:r>
              <a:rPr lang="fr-FR" sz="2000" dirty="0" smtClean="0"/>
              <a:t>l’association des </a:t>
            </a:r>
            <a:r>
              <a:rPr lang="fr-FR" sz="2000" b="1" dirty="0" smtClean="0"/>
              <a:t>Vétérans</a:t>
            </a:r>
            <a:r>
              <a:rPr lang="fr-FR" sz="2000" dirty="0" smtClean="0"/>
              <a:t> de ROSSO/Sénégal, dont la raison d’être est de mener des actions de solidarité au profit de la population indigente de la ville de ROSSO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5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9" descr="riziere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63638"/>
            <a:ext cx="3410290" cy="2546350"/>
          </a:xfr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355160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400" b="1" dirty="0" smtClean="0"/>
              <a:t>EAU-SOLEIL</a:t>
            </a:r>
            <a:r>
              <a:rPr lang="fr-FR" sz="2400" dirty="0" smtClean="0"/>
              <a:t> a pris depuis 2011 le relais du GREF et de NANGADEF, deux ONG qui ont à leur actif plusieurs réalisations: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Le Centre Ressources de ROSSO, comprenant:</a:t>
            </a:r>
          </a:p>
          <a:p>
            <a:pPr lvl="2"/>
            <a:r>
              <a:rPr lang="fr-FR" dirty="0"/>
              <a:t>Un jardin d’enfants,</a:t>
            </a:r>
          </a:p>
          <a:p>
            <a:pPr lvl="2"/>
            <a:r>
              <a:rPr lang="fr-FR" dirty="0"/>
              <a:t>Un atelier communautaire (bois, fer, couture)</a:t>
            </a:r>
          </a:p>
          <a:p>
            <a:pPr lvl="2"/>
            <a:r>
              <a:rPr lang="fr-FR" dirty="0"/>
              <a:t>Un </a:t>
            </a:r>
            <a:r>
              <a:rPr lang="fr-FR" dirty="0" err="1"/>
              <a:t>cyber-espace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La construction d’une case santé, d’une case du voyageur, de l’adduction d’eau et de l’assainissement </a:t>
            </a:r>
            <a:r>
              <a:rPr lang="fr-FR" sz="1600" dirty="0" smtClean="0"/>
              <a:t>(financement CERN)</a:t>
            </a:r>
            <a:r>
              <a:rPr lang="fr-FR" sz="2000" dirty="0" smtClean="0"/>
              <a:t>, au village de GUILADO, proche de ROSSO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Le projet: </a:t>
            </a:r>
            <a:r>
              <a:rPr lang="fr-FR" sz="2000" b="1" dirty="0" smtClean="0"/>
              <a:t>RIZIERE COMMUNAUTAIRE et ELEVAGE INTEGRE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6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Ressource - Jardin d’enfants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le Jardin d’Enfants – Vue ensemble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le Jardin d’Enfants – eau et hygiène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1544" y="1635646"/>
            <a:ext cx="3947832" cy="296386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7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9967" y="1635646"/>
            <a:ext cx="3943557" cy="29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Ressource – Atelier Bois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Atelier Bois - la pratique par l’exemple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Atelier Fer - la pratique par l’exemple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1544" y="1637140"/>
            <a:ext cx="3947832" cy="296087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9967" y="1635646"/>
            <a:ext cx="3943557" cy="29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Ressource – Atelier Bois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Cyber Centre – Consultation libre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Cyber - Formation Individualisée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35646"/>
            <a:ext cx="3947832" cy="296087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space réservé du contenu 14" descr="bac-rosso-maurit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35646"/>
            <a:ext cx="3947832" cy="2960874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706</Words>
  <Application>Microsoft Office PowerPoint</Application>
  <PresentationFormat>Affichage à l'écran (16:9)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EAU-SOLEIL</vt:lpstr>
      <vt:lpstr>Zone d’intervention  &amp; Partenaires</vt:lpstr>
      <vt:lpstr>Zone d’intervention  &amp; Partenaires</vt:lpstr>
      <vt:lpstr>Zone d’intervention  &amp; Partenaires</vt:lpstr>
      <vt:lpstr>Zone d’intervention  &amp; Partenaires</vt:lpstr>
      <vt:lpstr>Historique &amp; Bilan</vt:lpstr>
      <vt:lpstr>Historique &amp; Bilan Centre Ressource - Jardin d’enfants</vt:lpstr>
      <vt:lpstr>Historique &amp; Bilan Centre Ressource – Atelier Bois</vt:lpstr>
      <vt:lpstr>Historique &amp; Bilan Centre Ressource – Atelier Bois</vt:lpstr>
      <vt:lpstr>Rizière Communautaire  &amp; Elevage intégré – 1 -</vt:lpstr>
      <vt:lpstr>Rizière Communautaire  2009 démarrage projet</vt:lpstr>
      <vt:lpstr>Rizière Communautaire  2010 évolution…</vt:lpstr>
      <vt:lpstr>Rizière Communautaire  2010 évolution…</vt:lpstr>
      <vt:lpstr>Rizière Communautaire  &amp; Elevage intégré – 2 -</vt:lpstr>
      <vt:lpstr>Rizière Communautaire  2011 stockage &amp; élevage</vt:lpstr>
      <vt:lpstr>Projet d’Avenir – 1 -</vt:lpstr>
      <vt:lpstr>Projet d’avenir – 1 -</vt:lpstr>
      <vt:lpstr>Projet d’Avenir – 2 -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test</dc:creator>
  <cp:lastModifiedBy>test</cp:lastModifiedBy>
  <cp:revision>74</cp:revision>
  <dcterms:created xsi:type="dcterms:W3CDTF">2012-02-24T06:00:14Z</dcterms:created>
  <dcterms:modified xsi:type="dcterms:W3CDTF">2012-02-24T18:04:51Z</dcterms:modified>
</cp:coreProperties>
</file>